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2011"/>
    <a:srgbClr val="E2DEBC"/>
    <a:srgbClr val="A19F86"/>
    <a:srgbClr val="FEFECD"/>
    <a:srgbClr val="EED2BD"/>
    <a:srgbClr val="F7C0A0"/>
    <a:srgbClr val="D6D0AD"/>
    <a:srgbClr val="773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05" autoAdjust="0"/>
  </p:normalViewPr>
  <p:slideViewPr>
    <p:cSldViewPr snapToGrid="0" snapToObjects="1">
      <p:cViewPr varScale="1">
        <p:scale>
          <a:sx n="61" d="100"/>
          <a:sy n="61" d="100"/>
        </p:scale>
        <p:origin x="-16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16DAC-4DB7-4CFF-A93F-853A455D0F2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DE93D-75E9-41E8-A137-200507715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91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DE93D-75E9-41E8-A137-200507715D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82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DE93D-75E9-41E8-A137-200507715D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72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DE93D-75E9-41E8-A137-200507715D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27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DE93D-75E9-41E8-A137-200507715D2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427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DE93D-75E9-41E8-A137-200507715D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60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DE93D-75E9-41E8-A137-200507715D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55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DE93D-75E9-41E8-A137-200507715D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61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205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119529" y="2575034"/>
            <a:ext cx="8919883" cy="4173740"/>
          </a:xfrm>
        </p:spPr>
        <p:txBody>
          <a:bodyPr anchor="t" anchorCtr="0">
            <a:normAutofit/>
          </a:bodyPr>
          <a:lstStyle>
            <a:lvl1pPr algn="l">
              <a:defRPr>
                <a:solidFill>
                  <a:srgbClr val="FEFECD"/>
                </a:solidFill>
                <a:latin typeface="Rockwell" panose="02060603020205020403" pitchFamily="18" charset="0"/>
              </a:defRPr>
            </a:lvl1pPr>
            <a:lvl2pPr algn="l">
              <a:defRPr>
                <a:solidFill>
                  <a:srgbClr val="FEFECD"/>
                </a:solidFill>
                <a:latin typeface="Rockwell" panose="02060603020205020403" pitchFamily="18" charset="0"/>
              </a:defRPr>
            </a:lvl2pPr>
            <a:lvl3pPr algn="l">
              <a:defRPr>
                <a:solidFill>
                  <a:srgbClr val="FEFECD"/>
                </a:solidFill>
                <a:latin typeface="Rockwell" panose="02060603020205020403" pitchFamily="18" charset="0"/>
              </a:defRPr>
            </a:lvl3pPr>
            <a:lvl4pPr algn="l">
              <a:defRPr>
                <a:solidFill>
                  <a:srgbClr val="FEFECD"/>
                </a:solidFill>
                <a:latin typeface="Rockwell" panose="02060603020205020403" pitchFamily="18" charset="0"/>
              </a:defRPr>
            </a:lvl4pPr>
            <a:lvl5pPr algn="l">
              <a:defRPr>
                <a:solidFill>
                  <a:srgbClr val="FEFECD"/>
                </a:solidFill>
                <a:latin typeface="Rockwell" panose="020606030202050204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2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57199" y="1612900"/>
            <a:ext cx="8229601" cy="5131250"/>
          </a:xfrm>
        </p:spPr>
        <p:txBody>
          <a:bodyPr anchor="t" anchorCtr="0">
            <a:normAutofit/>
          </a:bodyPr>
          <a:lstStyle>
            <a:lvl1pPr algn="l">
              <a:defRPr>
                <a:solidFill>
                  <a:schemeClr val="bg1"/>
                </a:solidFill>
                <a:latin typeface="Rockwell" panose="02060603020205020403" pitchFamily="18" charset="0"/>
                <a:cs typeface="Rockwell" panose="02060603020205020403" pitchFamily="18" charset="0"/>
              </a:defRPr>
            </a:lvl1pPr>
            <a:lvl2pPr algn="l">
              <a:defRPr>
                <a:solidFill>
                  <a:schemeClr val="bg1"/>
                </a:solidFill>
                <a:latin typeface="Rockwell" panose="02060603020205020403" pitchFamily="18" charset="0"/>
                <a:cs typeface="Rockwell" panose="02060603020205020403" pitchFamily="18" charset="0"/>
              </a:defRPr>
            </a:lvl2pPr>
            <a:lvl3pPr algn="l">
              <a:defRPr>
                <a:solidFill>
                  <a:schemeClr val="bg1"/>
                </a:solidFill>
                <a:latin typeface="Rockwell" panose="02060603020205020403" pitchFamily="18" charset="0"/>
                <a:cs typeface="Rockwell" panose="02060603020205020403" pitchFamily="18" charset="0"/>
              </a:defRPr>
            </a:lvl3pPr>
            <a:lvl4pPr algn="l">
              <a:defRPr>
                <a:solidFill>
                  <a:schemeClr val="bg1"/>
                </a:solidFill>
                <a:latin typeface="Rockwell" panose="02060603020205020403" pitchFamily="18" charset="0"/>
                <a:cs typeface="Rockwell" panose="02060603020205020403" pitchFamily="18" charset="0"/>
              </a:defRPr>
            </a:lvl4pPr>
            <a:lvl5pPr algn="l">
              <a:defRPr>
                <a:solidFill>
                  <a:schemeClr val="bg1"/>
                </a:solidFill>
                <a:latin typeface="Rockwell" panose="02060603020205020403" pitchFamily="18" charset="0"/>
                <a:cs typeface="Rockwell" panose="020606030202050204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uncie" panose="02000000000000000000" pitchFamily="2" charset="0"/>
                <a:ea typeface="Muncie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fld id="{F84A9752-DD7F-4E7E-821B-CBFEAFFEECC5}" type="datetimeFigureOut">
              <a:rPr lang="en-US" altLang="en-US"/>
              <a:pPr/>
              <a:t>6/16/2015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fld id="{CE869AF0-12FA-465B-B86B-78C59288FD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6" r:id="rId1"/>
    <p:sldLayoutId id="2147484877" r:id="rId2"/>
    <p:sldLayoutId id="2147484878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8000" b="1" kern="1200" cap="none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Muncie" panose="02000000000000000000" pitchFamily="2" charset="0"/>
          <a:ea typeface="Muncie" panose="02000000000000000000" pitchFamily="2" charset="0"/>
          <a:cs typeface="Muncie" panose="02000000000000000000" pitchFamily="2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E2DEBC"/>
          </a:solidFill>
          <a:latin typeface="Trebuchet MS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E2DEBC"/>
          </a:solidFill>
          <a:latin typeface="Trebuchet MS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E2DEBC"/>
          </a:solidFill>
          <a:latin typeface="Trebuchet MS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E2DEBC"/>
          </a:solidFill>
          <a:latin typeface="Trebuchet MS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E2DEBC"/>
          </a:solidFill>
          <a:latin typeface="Trebuchet MS"/>
          <a:ea typeface="MS PGothic" pitchFamily="34" charset="-128"/>
          <a:cs typeface="Trebuchet M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E2DEBC"/>
          </a:solidFill>
          <a:latin typeface="Trebuchet MS"/>
          <a:ea typeface="MS PGothic" pitchFamily="34" charset="-128"/>
          <a:cs typeface="Trebuchet M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E2DEBC"/>
          </a:solidFill>
          <a:latin typeface="Trebuchet MS"/>
          <a:ea typeface="MS PGothic" pitchFamily="34" charset="-128"/>
          <a:cs typeface="Trebuchet M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E2DEBC"/>
          </a:solidFill>
          <a:latin typeface="Trebuchet MS"/>
          <a:ea typeface="MS PGothic" pitchFamily="34" charset="-128"/>
          <a:cs typeface="Trebuchet M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E2DEBC"/>
          </a:solidFill>
          <a:latin typeface="Trebuchet MS"/>
          <a:ea typeface="MS PGothic" pitchFamily="34" charset="-128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9358" y="6101541"/>
            <a:ext cx="3986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Two Appointments!</a:t>
            </a:r>
            <a:endParaRPr lang="en-US" sz="2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92" y="274465"/>
            <a:ext cx="8229600" cy="96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457199" y="1690390"/>
            <a:ext cx="8229601" cy="5131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"Therefore thus will I do to you, O Israel; Because I will do this to you, Prepare to meet your God, O Israel</a:t>
            </a:r>
            <a:r>
              <a:rPr lang="en-US" sz="4400" dirty="0" smtClean="0"/>
              <a:t>!"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spc="600" dirty="0" smtClean="0"/>
              <a:t>Amos 4:12</a:t>
            </a:r>
            <a:endParaRPr lang="en-US" sz="8800" spc="600" dirty="0"/>
          </a:p>
        </p:txBody>
      </p:sp>
    </p:spTree>
    <p:extLst>
      <p:ext uri="{BB962C8B-B14F-4D97-AF65-F5344CB8AC3E}">
        <p14:creationId xmlns:p14="http://schemas.microsoft.com/office/powerpoint/2010/main" val="1099141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457199" y="1690390"/>
            <a:ext cx="8229601" cy="5131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“For </a:t>
            </a:r>
            <a:r>
              <a:rPr lang="en-US" sz="4400" dirty="0"/>
              <a:t>He says: </a:t>
            </a:r>
            <a:r>
              <a:rPr lang="en-US" sz="4400" dirty="0" smtClean="0"/>
              <a:t>‘In </a:t>
            </a:r>
            <a:r>
              <a:rPr lang="en-US" sz="4400" dirty="0"/>
              <a:t>an acceptable time I have heard you, And in the day of salvation I have helped </a:t>
            </a:r>
            <a:r>
              <a:rPr lang="en-US" sz="4400"/>
              <a:t>you</a:t>
            </a:r>
            <a:r>
              <a:rPr lang="en-US" sz="4400" smtClean="0"/>
              <a:t>.’ </a:t>
            </a:r>
            <a:r>
              <a:rPr lang="en-US" sz="4400" dirty="0"/>
              <a:t>Behold, now is the accepted time; behold, now is the day of </a:t>
            </a:r>
            <a:r>
              <a:rPr lang="en-US" sz="4400" dirty="0" smtClean="0"/>
              <a:t>salvation.’”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spc="600" dirty="0" smtClean="0"/>
              <a:t>2 Corinthians 6:2</a:t>
            </a:r>
            <a:endParaRPr lang="en-US" sz="8800" spc="600" dirty="0"/>
          </a:p>
        </p:txBody>
      </p:sp>
    </p:spTree>
    <p:extLst>
      <p:ext uri="{BB962C8B-B14F-4D97-AF65-F5344CB8AC3E}">
        <p14:creationId xmlns:p14="http://schemas.microsoft.com/office/powerpoint/2010/main" val="306669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“Truly</a:t>
            </a:r>
            <a:r>
              <a:rPr lang="en-US" dirty="0"/>
              <a:t>, these times of ignorance God overlooked, </a:t>
            </a:r>
            <a:r>
              <a:rPr lang="en-US" dirty="0">
                <a:solidFill>
                  <a:srgbClr val="FFFF00"/>
                </a:solidFill>
              </a:rPr>
              <a:t>but now commands all men everywhere to </a:t>
            </a:r>
            <a:r>
              <a:rPr lang="en-US" dirty="0" smtClean="0">
                <a:solidFill>
                  <a:srgbClr val="FFFF00"/>
                </a:solidFill>
              </a:rPr>
              <a:t>repent</a:t>
            </a:r>
            <a:r>
              <a:rPr lang="en-US" dirty="0" smtClean="0"/>
              <a:t>, because </a:t>
            </a:r>
            <a:r>
              <a:rPr lang="en-US" dirty="0"/>
              <a:t>He has appointed a day on which He will judge the world in </a:t>
            </a:r>
            <a:r>
              <a:rPr lang="en-US" dirty="0" smtClean="0"/>
              <a:t>righteousness…” (Acts 17:30, 31)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“Then Peter said to them,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FFFF00"/>
                </a:solidFill>
              </a:rPr>
              <a:t>Repent</a:t>
            </a:r>
            <a:r>
              <a:rPr lang="en-US" dirty="0">
                <a:solidFill>
                  <a:srgbClr val="FFFF00"/>
                </a:solidFill>
              </a:rPr>
              <a:t>, and let every one of you be baptized </a:t>
            </a:r>
            <a:r>
              <a:rPr lang="en-US" dirty="0"/>
              <a:t>in the name of Jesus Christ for the remission of sins; and you shall receive the gift of the Holy </a:t>
            </a:r>
            <a:r>
              <a:rPr lang="en-US" dirty="0" smtClean="0"/>
              <a:t>Spirit’” (Acts 2:38)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Repent and Be Baptized!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61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548640" y="2759825"/>
            <a:ext cx="8096596" cy="931026"/>
          </a:xfrm>
        </p:spPr>
        <p:txBody>
          <a:bodyPr>
            <a:prstTxWarp prst="textPlain">
              <a:avLst/>
            </a:prstTxWarp>
          </a:bodyPr>
          <a:lstStyle/>
          <a:p>
            <a:pPr marL="0" indent="0">
              <a:buNone/>
            </a:pPr>
            <a:r>
              <a:rPr lang="en-US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</a:t>
            </a:r>
            <a:r>
              <a:rPr lang="en-US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 DEATH → JUDGMENT</a:t>
            </a:r>
            <a:endParaRPr lang="en-US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70444" y="3757368"/>
            <a:ext cx="737638" cy="28571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wordArtVert" wrap="none" rtlCol="0" anchor="ctr" anchorCtr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Muncie" panose="02000000000000000000" pitchFamily="2" charset="0"/>
                <a:ea typeface="Muncie" panose="02000000000000000000" pitchFamily="2" charset="0"/>
              </a:rPr>
              <a:t>JESUS</a:t>
            </a:r>
            <a:endParaRPr lang="en-US" sz="4000" dirty="0">
              <a:solidFill>
                <a:schemeClr val="bg1"/>
              </a:solidFill>
              <a:latin typeface="Muncie" panose="02000000000000000000" pitchFamily="2" charset="0"/>
              <a:ea typeface="Muncie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7158" y="4647355"/>
            <a:ext cx="24124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Offered Once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For </a:t>
            </a:r>
            <a:r>
              <a:rPr lang="en-US" sz="3200" b="1" u="sng" spc="300" dirty="0" smtClean="0">
                <a:solidFill>
                  <a:schemeClr val="bg1"/>
                </a:solidFill>
              </a:rPr>
              <a:t>SIN</a:t>
            </a:r>
            <a:endParaRPr lang="en-US" sz="3200" b="1" u="sng" spc="3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39350" y="4154913"/>
            <a:ext cx="30423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Will Appear A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Second Time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For </a:t>
            </a:r>
            <a:r>
              <a:rPr lang="en-US" sz="3200" b="1" u="sng" spc="300" dirty="0" smtClean="0">
                <a:solidFill>
                  <a:schemeClr val="bg1"/>
                </a:solidFill>
              </a:rPr>
              <a:t>SALVATION</a:t>
            </a:r>
            <a:endParaRPr lang="en-US" sz="3200" b="1" u="sng" spc="3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" y="3757368"/>
            <a:ext cx="809659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39351" y="5569528"/>
            <a:ext cx="3165375" cy="1226436"/>
          </a:xfrm>
          <a:prstGeom prst="upArrowCallou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normAutofit lnSpcReduction="10000"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Who Are</a:t>
            </a:r>
          </a:p>
          <a:p>
            <a:pPr algn="ctr"/>
            <a:r>
              <a:rPr lang="en-US" dirty="0" smtClean="0">
                <a:latin typeface="Arial Black" panose="020B0A04020102020204" pitchFamily="34" charset="0"/>
              </a:rPr>
              <a:t>The Subjects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75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/>
      <p:bldP spid="5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</a:t>
            </a:r>
            <a:r>
              <a:rPr lang="en-US" dirty="0" smtClean="0"/>
              <a:t>hose who have loved His first coming</a:t>
            </a:r>
            <a:r>
              <a:rPr lang="en-US" dirty="0"/>
              <a:t> </a:t>
            </a:r>
            <a:r>
              <a:rPr lang="en-US" dirty="0" smtClean="0"/>
              <a:t>(2 Timothy 4:7, 8)</a:t>
            </a:r>
          </a:p>
          <a:p>
            <a:pPr lvl="1"/>
            <a:r>
              <a:rPr lang="en-US" dirty="0" smtClean="0"/>
              <a:t>To fight the good fight</a:t>
            </a:r>
          </a:p>
          <a:p>
            <a:pPr marL="914400" lvl="2" indent="0">
              <a:buNone/>
            </a:pPr>
            <a:r>
              <a:rPr lang="en-US" dirty="0" smtClean="0">
                <a:cs typeface="Arial"/>
              </a:rPr>
              <a:t>→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must engage in the fight</a:t>
            </a:r>
          </a:p>
          <a:p>
            <a:pPr lvl="1"/>
            <a:r>
              <a:rPr lang="en-US" dirty="0" smtClean="0"/>
              <a:t>To finish the race</a:t>
            </a:r>
          </a:p>
          <a:p>
            <a:pPr marL="914400" lvl="2" indent="0">
              <a:buNone/>
            </a:pPr>
            <a:r>
              <a:rPr lang="en-US" dirty="0" smtClean="0">
                <a:cs typeface="Arial"/>
              </a:rPr>
              <a:t>→ </a:t>
            </a:r>
            <a:r>
              <a:rPr lang="en-US" dirty="0" smtClean="0">
                <a:solidFill>
                  <a:srgbClr val="FFFF00"/>
                </a:solidFill>
                <a:cs typeface="Arial"/>
              </a:rPr>
              <a:t>must enter the race</a:t>
            </a:r>
          </a:p>
          <a:p>
            <a:pPr lvl="1"/>
            <a:r>
              <a:rPr lang="en-US" dirty="0" smtClean="0">
                <a:cs typeface="Arial"/>
              </a:rPr>
              <a:t>To keep the faith</a:t>
            </a:r>
          </a:p>
          <a:p>
            <a:pPr marL="914400" lvl="2" indent="0">
              <a:buNone/>
            </a:pPr>
            <a:r>
              <a:rPr lang="en-US" dirty="0" smtClean="0">
                <a:cs typeface="Arial"/>
              </a:rPr>
              <a:t>→ </a:t>
            </a:r>
            <a:r>
              <a:rPr lang="en-US" dirty="0" smtClean="0">
                <a:solidFill>
                  <a:srgbClr val="FFFF00"/>
                </a:solidFill>
                <a:cs typeface="Arial"/>
              </a:rPr>
              <a:t>must keep the word/command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 smtClean="0">
                <a:latin typeface="Arial"/>
                <a:cs typeface="Arial"/>
              </a:rPr>
              <a:t>Those who have believed and turned to God</a:t>
            </a:r>
          </a:p>
          <a:p>
            <a:pPr marL="971550" lvl="1" indent="-457200"/>
            <a:r>
              <a:rPr lang="en-US" dirty="0" smtClean="0">
                <a:latin typeface="Arial"/>
                <a:cs typeface="Arial"/>
              </a:rPr>
              <a:t>1 Thess. 1:9-10; 2 Thess. 1:6-10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“Eagerly Wait For Him”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181600" y="3524250"/>
            <a:ext cx="1930891" cy="1256297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38181" y="3062585"/>
            <a:ext cx="314861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Revelation 3:8, 10</a:t>
            </a:r>
            <a:endParaRPr lang="en-US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55999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600" dirty="0" smtClean="0"/>
              <a:t>Two Sides Of Eternity</a:t>
            </a:r>
            <a:endParaRPr lang="en-US" spc="600" dirty="0"/>
          </a:p>
        </p:txBody>
      </p:sp>
      <p:sp>
        <p:nvSpPr>
          <p:cNvPr id="4" name="TextBox 3"/>
          <p:cNvSpPr txBox="1"/>
          <p:nvPr/>
        </p:nvSpPr>
        <p:spPr>
          <a:xfrm>
            <a:off x="781398" y="2693348"/>
            <a:ext cx="35561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Rockwell" panose="02060603020205020403" pitchFamily="18" charset="0"/>
              </a:rPr>
              <a:t>SALVATION</a:t>
            </a:r>
            <a:endParaRPr lang="en-US" sz="4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Rockwell" panose="020606030202050204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4878" y="2698481"/>
            <a:ext cx="34412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Rockwell" panose="02060603020205020403" pitchFamily="18" charset="0"/>
              </a:rPr>
              <a:t>WRATH</a:t>
            </a:r>
            <a:endParaRPr lang="en-US" sz="4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Rockwell" panose="020606030202050204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0071" y="3754469"/>
            <a:ext cx="2478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Hebrews 9:28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51118" y="3723989"/>
            <a:ext cx="36487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1</a:t>
            </a:r>
            <a:r>
              <a:rPr lang="en-US" sz="3200" dirty="0" smtClean="0">
                <a:solidFill>
                  <a:schemeClr val="bg1"/>
                </a:solidFill>
              </a:rPr>
              <a:t> Thessalonians 1:10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1811" y="5303519"/>
            <a:ext cx="71413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chemeClr val="bg1"/>
                </a:solidFill>
              </a:rPr>
              <a:t>Death Becomes the End or Our Probation!</a:t>
            </a:r>
            <a:endParaRPr lang="en-US" sz="3200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7938" y="5838294"/>
            <a:ext cx="3121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600" dirty="0" smtClean="0">
                <a:solidFill>
                  <a:schemeClr val="bg1"/>
                </a:solidFill>
                <a:latin typeface="Muncie" panose="02000000000000000000" pitchFamily="2" charset="0"/>
                <a:ea typeface="Muncie" panose="02000000000000000000" pitchFamily="2" charset="0"/>
              </a:rPr>
              <a:t>Luke 16:19-31</a:t>
            </a:r>
            <a:endParaRPr lang="en-US" sz="4800" spc="600" dirty="0">
              <a:solidFill>
                <a:schemeClr val="bg1"/>
              </a:solidFill>
              <a:latin typeface="Muncie" panose="02000000000000000000" pitchFamily="2" charset="0"/>
              <a:ea typeface="Munci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3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Those who fully expect His return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Revelation 22:20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Philippians 3:20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The risk: Matt. 24:45-51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Those who patiently pursue godly conduct and fellowship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1 Corinthians 1:4-9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2 Peter 3:11, 12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“Eagerly Wait For Him”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5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69445"/>
            <a:ext cx="8229600" cy="1143000"/>
          </a:xfrm>
        </p:spPr>
        <p:txBody>
          <a:bodyPr/>
          <a:lstStyle/>
          <a:p>
            <a:r>
              <a:rPr lang="en-US" sz="19900" spc="1230" dirty="0" smtClean="0"/>
              <a:t>Important </a:t>
            </a:r>
            <a:r>
              <a:rPr lang="en-US" sz="9600" spc="1230" dirty="0" smtClean="0"/>
              <a:t/>
            </a:r>
            <a:br>
              <a:rPr lang="en-US" sz="9600" spc="1230" dirty="0" smtClean="0"/>
            </a:br>
            <a:r>
              <a:rPr lang="en-US" sz="9600" spc="1230" dirty="0" smtClean="0">
                <a:ln w="38100">
                  <a:solidFill>
                    <a:srgbClr val="C00000"/>
                  </a:solidFill>
                </a:ln>
                <a:solidFill>
                  <a:schemeClr val="bg1"/>
                </a:solidFill>
              </a:rPr>
              <a:t>Things Of </a:t>
            </a:r>
            <a:r>
              <a:rPr lang="en-US" sz="16600" spc="1230" dirty="0" smtClean="0"/>
              <a:t>Judgment</a:t>
            </a:r>
            <a:endParaRPr lang="en-US" sz="9600" spc="1230" dirty="0"/>
          </a:p>
        </p:txBody>
      </p:sp>
    </p:spTree>
    <p:extLst>
      <p:ext uri="{BB962C8B-B14F-4D97-AF65-F5344CB8AC3E}">
        <p14:creationId xmlns:p14="http://schemas.microsoft.com/office/powerpoint/2010/main" val="274210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17738" y="2632116"/>
            <a:ext cx="5211482" cy="387458"/>
          </a:xfrm>
          <a:prstGeom prst="rect">
            <a:avLst/>
          </a:prstGeom>
          <a:solidFill>
            <a:srgbClr val="7E201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55023" y="2198172"/>
            <a:ext cx="1719190" cy="387458"/>
          </a:xfrm>
          <a:prstGeom prst="rect">
            <a:avLst/>
          </a:prstGeom>
          <a:solidFill>
            <a:srgbClr val="7E201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02240" y="2198172"/>
            <a:ext cx="2452783" cy="387458"/>
          </a:xfrm>
          <a:prstGeom prst="rect">
            <a:avLst/>
          </a:prstGeom>
          <a:solidFill>
            <a:srgbClr val="7E201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73824" y="1782306"/>
            <a:ext cx="3428069" cy="387458"/>
          </a:xfrm>
          <a:prstGeom prst="rect">
            <a:avLst/>
          </a:prstGeom>
          <a:solidFill>
            <a:srgbClr val="7E201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457199" y="3513882"/>
            <a:ext cx="8229601" cy="3230267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FFC000"/>
              </a:buClr>
              <a:buFont typeface="+mj-lt"/>
              <a:buAutoNum type="arabicPeriod"/>
            </a:pPr>
            <a:r>
              <a:rPr lang="en-US" dirty="0" smtClean="0"/>
              <a:t>Judgment day is appointed</a:t>
            </a:r>
          </a:p>
          <a:p>
            <a:pPr marL="514350" indent="-514350">
              <a:buClr>
                <a:srgbClr val="FFC000"/>
              </a:buClr>
              <a:buFont typeface="+mj-lt"/>
              <a:buAutoNum type="arabicPeriod"/>
            </a:pPr>
            <a:r>
              <a:rPr lang="en-US" dirty="0" smtClean="0"/>
              <a:t>Judgment will be “in righteousness”</a:t>
            </a:r>
            <a:endParaRPr lang="en-US" dirty="0"/>
          </a:p>
          <a:p>
            <a:pPr lvl="1"/>
            <a:r>
              <a:rPr lang="en-US" dirty="0" smtClean="0"/>
              <a:t>By the gospel (Rom. 1:16, 17; </a:t>
            </a:r>
            <a:r>
              <a:rPr lang="en-US" dirty="0"/>
              <a:t>2:16; </a:t>
            </a:r>
            <a:r>
              <a:rPr lang="en-US" dirty="0" smtClean="0"/>
              <a:t>Jn. 12:48)</a:t>
            </a:r>
            <a:endParaRPr lang="en-US" dirty="0"/>
          </a:p>
          <a:p>
            <a:pPr marL="514350" indent="-514350">
              <a:buClr>
                <a:srgbClr val="FFC000"/>
              </a:buClr>
              <a:buFont typeface="+mj-lt"/>
              <a:buAutoNum type="arabicPeriod"/>
            </a:pPr>
            <a:r>
              <a:rPr lang="en-US" dirty="0" smtClean="0"/>
              <a:t>Jesus will judge us then</a:t>
            </a:r>
          </a:p>
          <a:p>
            <a:pPr lvl="1"/>
            <a:r>
              <a:rPr lang="en-US" dirty="0"/>
              <a:t>John </a:t>
            </a:r>
            <a:r>
              <a:rPr lang="en-US" dirty="0" smtClean="0"/>
              <a:t>5:22; Acts 10:42</a:t>
            </a:r>
          </a:p>
          <a:p>
            <a:pPr marL="514350" indent="-514350">
              <a:buClr>
                <a:srgbClr val="FFC000"/>
              </a:buClr>
              <a:buFont typeface="+mj-lt"/>
              <a:buAutoNum type="arabicPeriod"/>
            </a:pPr>
            <a:r>
              <a:rPr lang="en-US" dirty="0" smtClean="0"/>
              <a:t>Judgment is certain—as the resurrection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Things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7462" y="1698000"/>
            <a:ext cx="83303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“because </a:t>
            </a:r>
            <a:r>
              <a:rPr lang="en-US" sz="2800" dirty="0">
                <a:solidFill>
                  <a:schemeClr val="bg1"/>
                </a:solidFill>
              </a:rPr>
              <a:t>He has appointed a day on which He will judge the world in righteousness by the Man whom He has ordained. He has given assurance of this to all by raising Him from the </a:t>
            </a:r>
            <a:r>
              <a:rPr lang="en-US" sz="2800" dirty="0" smtClean="0">
                <a:solidFill>
                  <a:schemeClr val="bg1"/>
                </a:solidFill>
              </a:rPr>
              <a:t>dead” (</a:t>
            </a:r>
            <a:r>
              <a:rPr lang="en-US" sz="2800" smtClean="0">
                <a:solidFill>
                  <a:schemeClr val="bg1"/>
                </a:solidFill>
              </a:rPr>
              <a:t>Acts </a:t>
            </a:r>
            <a:r>
              <a:rPr lang="en-US" sz="2800" smtClean="0">
                <a:solidFill>
                  <a:schemeClr val="bg1"/>
                </a:solidFill>
              </a:rPr>
              <a:t>17:31)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551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7" grpId="0" animBg="1"/>
      <p:bldP spid="7" grpId="1" animBg="1"/>
      <p:bldP spid="6" grpId="0" animBg="1"/>
      <p:bldP spid="6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Clr>
                <a:srgbClr val="FFC000"/>
              </a:buClr>
              <a:buFont typeface="+mj-lt"/>
              <a:buAutoNum type="arabicPeriod" startAt="5"/>
            </a:pPr>
            <a:r>
              <a:rPr lang="en-US" dirty="0"/>
              <a:t>Each person (living &amp; dead) will be judged by </a:t>
            </a:r>
            <a:r>
              <a:rPr lang="en-US" u="sng" dirty="0"/>
              <a:t>the </a:t>
            </a:r>
            <a:r>
              <a:rPr lang="en-US" u="sng" dirty="0" smtClean="0"/>
              <a:t>word </a:t>
            </a:r>
            <a:r>
              <a:rPr lang="en-US" dirty="0" smtClean="0"/>
              <a:t>and </a:t>
            </a:r>
            <a:r>
              <a:rPr lang="en-US" u="sng" dirty="0" smtClean="0"/>
              <a:t>his works </a:t>
            </a:r>
            <a:r>
              <a:rPr lang="en-US" dirty="0" smtClean="0"/>
              <a:t>in life</a:t>
            </a:r>
            <a:endParaRPr lang="en-US" dirty="0"/>
          </a:p>
          <a:p>
            <a:pPr lvl="1"/>
            <a:r>
              <a:rPr lang="en-US" dirty="0"/>
              <a:t>2 Corinthians 5:10; Rev. </a:t>
            </a:r>
            <a:r>
              <a:rPr lang="en-US" dirty="0" smtClean="0"/>
              <a:t>20:11-13</a:t>
            </a:r>
          </a:p>
          <a:p>
            <a:pPr marL="514350" indent="-514350">
              <a:buClr>
                <a:srgbClr val="FFC000"/>
              </a:buClr>
              <a:buFont typeface="+mj-lt"/>
              <a:buAutoNum type="arabicPeriod" startAt="5"/>
            </a:pPr>
            <a:r>
              <a:rPr lang="en-US" dirty="0" smtClean="0"/>
              <a:t>Being </a:t>
            </a:r>
            <a:r>
              <a:rPr lang="en-US" dirty="0"/>
              <a:t>chastened and rebuked now is not the judgment</a:t>
            </a:r>
          </a:p>
          <a:p>
            <a:pPr lvl="1"/>
            <a:r>
              <a:rPr lang="en-US" dirty="0"/>
              <a:t>Hebrews </a:t>
            </a:r>
            <a:r>
              <a:rPr lang="en-US" dirty="0" smtClean="0"/>
              <a:t>12:5-7</a:t>
            </a:r>
          </a:p>
          <a:p>
            <a:pPr marL="514350" indent="-514350">
              <a:buClr>
                <a:srgbClr val="FFC000"/>
              </a:buClr>
              <a:buFont typeface="+mj-lt"/>
              <a:buAutoNum type="arabicPeriod" startAt="5"/>
            </a:pPr>
            <a:r>
              <a:rPr lang="en-US" dirty="0" smtClean="0"/>
              <a:t>God knows the condition of each person</a:t>
            </a:r>
          </a:p>
          <a:p>
            <a:pPr lvl="1"/>
            <a:r>
              <a:rPr lang="en-US" dirty="0" smtClean="0"/>
              <a:t>2 Timothy 2:19</a:t>
            </a:r>
          </a:p>
          <a:p>
            <a:pPr lvl="1"/>
            <a:r>
              <a:rPr lang="en-US" dirty="0" smtClean="0"/>
              <a:t>Their condition may change in the course of life (Heb. 12:15; 3:12, 13; Ezek. 18:21-24)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55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Two divisions (Matt. 25:31-33)</a:t>
            </a:r>
          </a:p>
          <a:p>
            <a:r>
              <a:rPr lang="en-US" dirty="0" smtClean="0"/>
              <a:t>Two directions (Matt. 25:34, 41)</a:t>
            </a:r>
          </a:p>
          <a:p>
            <a:r>
              <a:rPr lang="en-US" dirty="0" smtClean="0"/>
              <a:t>Two destinations (Matt. 25:46)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Will Be A Separation!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1398" y="3855698"/>
            <a:ext cx="35561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Rockwell" panose="02060603020205020403" pitchFamily="18" charset="0"/>
              </a:rPr>
              <a:t>SALVATION</a:t>
            </a:r>
            <a:endParaRPr lang="en-US" sz="4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Rockwell" panose="020606030202050204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4878" y="3860831"/>
            <a:ext cx="34412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Rockwell" panose="02060603020205020403" pitchFamily="18" charset="0"/>
              </a:rPr>
              <a:t>WRATH</a:t>
            </a:r>
            <a:endParaRPr lang="en-US" sz="4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Rockwell" panose="020606030202050204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5898" y="4916819"/>
            <a:ext cx="20471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Sheep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Come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Eternal Life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32921" y="4886339"/>
            <a:ext cx="40851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Goats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Depart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Everlasting Punishment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>
            <a:endCxn id="2" idx="2"/>
          </p:cNvCxnSpPr>
          <p:nvPr/>
        </p:nvCxnSpPr>
        <p:spPr>
          <a:xfrm>
            <a:off x="4541003" y="3688597"/>
            <a:ext cx="30997" cy="3055553"/>
          </a:xfrm>
          <a:prstGeom prst="line">
            <a:avLst/>
          </a:prstGeom>
          <a:ln w="762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914400" y="4625139"/>
            <a:ext cx="7381708" cy="5133"/>
          </a:xfrm>
          <a:prstGeom prst="line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74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55110</TotalTime>
  <Words>519</Words>
  <Application>Microsoft Office PowerPoint</Application>
  <PresentationFormat>On-screen Show (4:3)</PresentationFormat>
  <Paragraphs>76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“Eagerly Wait For Him”</vt:lpstr>
      <vt:lpstr>Two Sides Of Eternity</vt:lpstr>
      <vt:lpstr>“Eagerly Wait For Him”</vt:lpstr>
      <vt:lpstr>Important  Things Of Judgment</vt:lpstr>
      <vt:lpstr>Important Things</vt:lpstr>
      <vt:lpstr>Important Things</vt:lpstr>
      <vt:lpstr>There Will Be A Separation!</vt:lpstr>
      <vt:lpstr>Amos 4:12</vt:lpstr>
      <vt:lpstr>2 Corinthians 6:2</vt:lpstr>
      <vt:lpstr>Repent and Be Baptized!</vt:lpstr>
    </vt:vector>
  </TitlesOfParts>
  <Company>Graceway 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Brown</dc:creator>
  <cp:lastModifiedBy>Steven J. Wallace</cp:lastModifiedBy>
  <cp:revision>1083</cp:revision>
  <cp:lastPrinted>2015-03-04T21:56:05Z</cp:lastPrinted>
  <dcterms:created xsi:type="dcterms:W3CDTF">2013-10-29T14:12:12Z</dcterms:created>
  <dcterms:modified xsi:type="dcterms:W3CDTF">2015-06-16T17:29:25Z</dcterms:modified>
</cp:coreProperties>
</file>